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5" autoAdjust="0"/>
  </p:normalViewPr>
  <p:slideViewPr>
    <p:cSldViewPr>
      <p:cViewPr varScale="1">
        <p:scale>
          <a:sx n="51" d="100"/>
          <a:sy n="51" d="100"/>
        </p:scale>
        <p:origin x="-1243" y="-1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4959-2D9F-4226-8F13-E352F251D1DE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D3F269-290A-4203-94A8-832D7CB88B9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4959-2D9F-4226-8F13-E352F251D1DE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F269-290A-4203-94A8-832D7CB88B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4959-2D9F-4226-8F13-E352F251D1DE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3F269-290A-4203-94A8-832D7CB88B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4959-2D9F-4226-8F13-E352F251D1DE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D3F269-290A-4203-94A8-832D7CB88B9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4959-2D9F-4226-8F13-E352F251D1DE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D3F269-290A-4203-94A8-832D7CB88B9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4959-2D9F-4226-8F13-E352F251D1DE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D3F269-290A-4203-94A8-832D7CB88B9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4959-2D9F-4226-8F13-E352F251D1DE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D3F269-290A-4203-94A8-832D7CB88B98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4959-2D9F-4226-8F13-E352F251D1DE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D3F269-290A-4203-94A8-832D7CB88B9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4959-2D9F-4226-8F13-E352F251D1DE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D3F269-290A-4203-94A8-832D7CB88B9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4959-2D9F-4226-8F13-E352F251D1DE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D3F269-290A-4203-94A8-832D7CB88B9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4959-2D9F-4226-8F13-E352F251D1DE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D3F269-290A-4203-94A8-832D7CB88B9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EC04959-2D9F-4226-8F13-E352F251D1DE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5D3F269-290A-4203-94A8-832D7CB88B9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543800" cy="5256584"/>
          </a:xfrm>
        </p:spPr>
        <p:txBody>
          <a:bodyPr/>
          <a:lstStyle/>
          <a:p>
            <a:r>
              <a:rPr lang="ru-RU" sz="4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4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закон от 29.12.2012г. № 273 – ФЗ «Об образовании в Российской Федерации</a:t>
            </a:r>
            <a:r>
              <a:rPr lang="ru-RU" sz="4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br>
              <a:rPr lang="ru-RU" sz="4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ст. 2. Основные понятия.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0755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293096"/>
            <a:ext cx="7543800" cy="91440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14)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дополнительное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вид образования, который направлен на всестороннее удовлетворение образовательных потребностей человека в интеллектуальном, духовно-нравственном, физическом и (или) профессиональном совершенствовании и не сопровождается повышением уровня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509180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196752"/>
            <a:ext cx="7474024" cy="1951111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2800" dirty="0" smtClean="0"/>
              <a:t>15) </a:t>
            </a:r>
            <a:r>
              <a:rPr lang="ru-RU" sz="3200" b="1" dirty="0" smtClean="0"/>
              <a:t>обучающийся</a:t>
            </a:r>
            <a:r>
              <a:rPr lang="ru-RU" sz="2800" dirty="0" smtClean="0"/>
              <a:t> </a:t>
            </a:r>
            <a:r>
              <a:rPr lang="ru-RU" sz="2800" dirty="0"/>
              <a:t>- физическое лицо, осваивающее образовательную программу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4005064"/>
            <a:ext cx="7543800" cy="91440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17)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деятельность по реализации образовательных программ </a:t>
            </a:r>
          </a:p>
        </p:txBody>
      </p:sp>
    </p:spTree>
    <p:extLst>
      <p:ext uri="{BB962C8B-B14F-4D97-AF65-F5344CB8AC3E}">
        <p14:creationId xmlns:p14="http://schemas.microsoft.com/office/powerpoint/2010/main" val="1954864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501008"/>
            <a:ext cx="7543800" cy="91440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18)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некоммерческая организация, осуществляющая на основании лицензии образовательную деятельность в качестве основного вида деятельности в соответствии с целями, ради достижения которых такая организация создана</a:t>
            </a:r>
          </a:p>
        </p:txBody>
      </p:sp>
    </p:spTree>
    <p:extLst>
      <p:ext uri="{BB962C8B-B14F-4D97-AF65-F5344CB8AC3E}">
        <p14:creationId xmlns:p14="http://schemas.microsoft.com/office/powerpoint/2010/main" val="2354154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717032"/>
            <a:ext cx="7543800" cy="91440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21)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педагогический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работник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физическое лицо, которое состоит в трудовых, служебных отношениях с организацией, осуществляющей образовательную деятельность, и выполняет обязанности по обучению, воспитанию обучающихся и (или) организации образовательной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749333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221088"/>
            <a:ext cx="7543800" cy="91440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22)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учебный план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документ, который определяет перечень, трудоемкость, последовательность и распределение по периодам обучения учебных предметов, курсов, дисциплин (модулей), практики, иных видов учебной деятельности и, если иное не установлено настоящим Федеральным законом, формы промежуточной аттестации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567006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284984"/>
            <a:ext cx="7543800" cy="91440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23)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индивидуальный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учебный план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</a:t>
            </a:r>
          </a:p>
        </p:txBody>
      </p:sp>
    </p:spTree>
    <p:extLst>
      <p:ext uri="{BB962C8B-B14F-4D97-AF65-F5344CB8AC3E}">
        <p14:creationId xmlns:p14="http://schemas.microsoft.com/office/powerpoint/2010/main" val="3899710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05064"/>
            <a:ext cx="7543800" cy="91440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25)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направленность (профиль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) образования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ориентация образовательной программы на конкретные области знания и (или) виды деятельности, определяющая ее предметно-тематическое содержание, преобладающие виды учебной деятельности обучающегося и требования к результатам освоения образовательной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697349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653136"/>
            <a:ext cx="7543800" cy="91440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26)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средства обучения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 воспитания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приборы, оборудование, включая спортивное оборудование и инвентарь, инструменты (в том числе музыкальные), учебно-наглядные пособия, компьютеры, информационно-телекоммуникационные сети, аппаратно-программные и аудиовизуальные средства, печатные и электронные образовательные и информационные ресурсы и иные материальные объекты, необходимые для организации образовательной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250644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996952"/>
            <a:ext cx="7543800" cy="91440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27)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инклюзивное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</a:t>
            </a:r>
          </a:p>
        </p:txBody>
      </p:sp>
    </p:spTree>
    <p:extLst>
      <p:ext uri="{BB962C8B-B14F-4D97-AF65-F5344CB8AC3E}">
        <p14:creationId xmlns:p14="http://schemas.microsoft.com/office/powerpoint/2010/main" val="813135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149080"/>
            <a:ext cx="7543800" cy="914400"/>
          </a:xfrm>
        </p:spPr>
        <p:txBody>
          <a:bodyPr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28)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</a:t>
            </a:r>
          </a:p>
        </p:txBody>
      </p:sp>
    </p:spTree>
    <p:extLst>
      <p:ext uri="{BB962C8B-B14F-4D97-AF65-F5344CB8AC3E}">
        <p14:creationId xmlns:p14="http://schemas.microsoft.com/office/powerpoint/2010/main" val="339735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1432520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1</a:t>
            </a:r>
            <a:r>
              <a:rPr lang="ru-RU" sz="2400" dirty="0"/>
              <a:t>) </a:t>
            </a:r>
            <a:r>
              <a:rPr lang="ru-RU" sz="3200" b="1" dirty="0" smtClean="0">
                <a:effectLst/>
              </a:rPr>
              <a:t>образование</a:t>
            </a:r>
            <a:r>
              <a:rPr lang="ru-RU" sz="2400" dirty="0" smtClean="0"/>
              <a:t> </a:t>
            </a:r>
            <a:r>
              <a:rPr lang="ru-RU" sz="2400" dirty="0"/>
              <a:t>- </a:t>
            </a:r>
            <a:r>
              <a:rPr lang="ru-RU" sz="2800" dirty="0"/>
              <a:t>единый целенаправленный процесс воспитания и обучения, являющийся общественно значимым благом и осуществляемый в интересах человека, семьи, общества и государства, а также совокупность приобретаемых знаний, умений, навыков, ценностных установок, опыта деятельности и компетенции определенных объема и сложности в целях интеллектуального, духовно-нравственного, творческого, физического и (или) профессионального развития человека, удовлетворения его образовательных потребностей и интересов</a:t>
            </a:r>
          </a:p>
        </p:txBody>
      </p:sp>
    </p:spTree>
    <p:extLst>
      <p:ext uri="{BB962C8B-B14F-4D97-AF65-F5344CB8AC3E}">
        <p14:creationId xmlns:p14="http://schemas.microsoft.com/office/powerpoint/2010/main" val="2544592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29)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качество образования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комплексная характеристика образовательной деятельности и подготовки обучающегося, выражающая степень их соответствия федеральным государственным образовательным стандартам,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425611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365104"/>
            <a:ext cx="7543800" cy="914400"/>
          </a:xfrm>
        </p:spPr>
        <p:txBody>
          <a:bodyPr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30)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отношения в сфере образования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совокупность общественных отношений по реализации права граждан на образование, целью которых является освоение обучающимися содержания образовательных программ (образовательные отношения), и общественных отношений, которые связаны с образовательными отношениями и целью которых является создание условий для реализации прав граждан на образование</a:t>
            </a:r>
          </a:p>
        </p:txBody>
      </p:sp>
    </p:spTree>
    <p:extLst>
      <p:ext uri="{BB962C8B-B14F-4D97-AF65-F5344CB8AC3E}">
        <p14:creationId xmlns:p14="http://schemas.microsoft.com/office/powerpoint/2010/main" val="3234589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140968"/>
            <a:ext cx="7543800" cy="91440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31)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участники образовательных отношений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обучающиеся, родители (законные представители) несовершеннолетних обучающихся, педагогические работники и их представители, организации, осуществляющие образовательную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297581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212976"/>
            <a:ext cx="7543800" cy="914400"/>
          </a:xfrm>
        </p:spPr>
        <p:txBody>
          <a:bodyPr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32)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участники отношений в сфере образования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участники образовательных отношений и федеральные государственные органы, органы государственной власти субъектов Российской Федерации, органы местного самоуправления, работодатели и их объединения</a:t>
            </a:r>
          </a:p>
        </p:txBody>
      </p:sp>
    </p:spTree>
    <p:extLst>
      <p:ext uri="{BB962C8B-B14F-4D97-AF65-F5344CB8AC3E}">
        <p14:creationId xmlns:p14="http://schemas.microsoft.com/office/powerpoint/2010/main" val="41237322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085184"/>
            <a:ext cx="7543800" cy="914400"/>
          </a:xfrm>
        </p:spPr>
        <p:txBody>
          <a:bodyPr/>
          <a:lstStyle/>
          <a:p>
            <a:r>
              <a:rPr lang="ru-RU" sz="2400" dirty="0"/>
              <a:t>33) </a:t>
            </a:r>
            <a:r>
              <a:rPr lang="ru-RU" sz="3200" b="1" dirty="0"/>
              <a:t>конфликт интересов педагогического работника</a:t>
            </a:r>
            <a:r>
              <a:rPr lang="ru-RU" sz="2400" dirty="0"/>
              <a:t> - ситуация, при которой у педагогического работника при осуществлении им профессиональной деятельности возникает личная заинтересованность в получении материальной выгоды или иного преимущества и которая влияет или может повлиять на надлежащее исполнение педагогическим работником профессиональных обязанностей вследствие противоречия между его личной заинтересованностью и интересами обучающегося, родителей (законных представителей) несовершеннолетних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3176272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260648"/>
            <a:ext cx="7543800" cy="4680520"/>
          </a:xfrm>
        </p:spPr>
        <p:txBody>
          <a:bodyPr/>
          <a:lstStyle/>
          <a:p>
            <a:r>
              <a:rPr lang="ru-RU" sz="2800" dirty="0" smtClean="0"/>
              <a:t>2</a:t>
            </a:r>
            <a:r>
              <a:rPr lang="ru-RU" sz="2800" dirty="0"/>
              <a:t>) </a:t>
            </a:r>
            <a:r>
              <a:rPr lang="ru-RU" sz="3200" b="1" dirty="0" smtClean="0"/>
              <a:t>воспитание</a:t>
            </a:r>
            <a:r>
              <a:rPr lang="ru-RU" sz="2800" dirty="0" smtClean="0"/>
              <a:t> </a:t>
            </a:r>
            <a:r>
              <a:rPr lang="ru-RU" sz="2800" dirty="0"/>
              <a:t>- деятельность, направленная на развитие личности, создание условий для самоопределения и социализации обучающегося на основе социокультурных, духовно-нравственных ценностей и принятых в обществе правил и норм поведения в интересах человека, семьи, общества и государства</a:t>
            </a:r>
          </a:p>
        </p:txBody>
      </p:sp>
    </p:spTree>
    <p:extLst>
      <p:ext uri="{BB962C8B-B14F-4D97-AF65-F5344CB8AC3E}">
        <p14:creationId xmlns:p14="http://schemas.microsoft.com/office/powerpoint/2010/main" val="1718422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980728"/>
            <a:ext cx="7543800" cy="4680520"/>
          </a:xfrm>
        </p:spPr>
        <p:txBody>
          <a:bodyPr/>
          <a:lstStyle/>
          <a:p>
            <a:r>
              <a:rPr lang="ru-RU" sz="2800" dirty="0" smtClean="0"/>
              <a:t>3</a:t>
            </a:r>
            <a:r>
              <a:rPr lang="ru-RU" sz="2800" dirty="0"/>
              <a:t>) </a:t>
            </a:r>
            <a:r>
              <a:rPr lang="ru-RU" sz="3200" b="1" dirty="0" smtClean="0"/>
              <a:t>обучение</a:t>
            </a:r>
            <a:r>
              <a:rPr lang="ru-RU" sz="2800" dirty="0" smtClean="0"/>
              <a:t> </a:t>
            </a:r>
            <a:r>
              <a:rPr lang="ru-RU" sz="2800" dirty="0"/>
              <a:t>- целенаправленный процесс организации деятельности обучающихся по овладению знаниями, умениями, навыками и компетенцией, приобретению опыта деятельности, развитию способностей, приобретению опыта применения знаний в повседневной жизни и формированию у обучающихся мотивации получения образования в течение всей жизни</a:t>
            </a:r>
          </a:p>
        </p:txBody>
      </p:sp>
    </p:spTree>
    <p:extLst>
      <p:ext uri="{BB962C8B-B14F-4D97-AF65-F5344CB8AC3E}">
        <p14:creationId xmlns:p14="http://schemas.microsoft.com/office/powerpoint/2010/main" val="1368445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31640" y="260648"/>
            <a:ext cx="6096000" cy="3657599"/>
          </a:xfrm>
        </p:spPr>
        <p:txBody>
          <a:bodyPr/>
          <a:lstStyle/>
          <a:p>
            <a:pPr marL="18288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завершенный цикл образования, характеризующийся определенной единой совокупностью требований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4876800"/>
            <a:ext cx="6989400" cy="91440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валификация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уровень знаний, умений, навыков и компетенции, характеризующий подготовленность к выполнению определенного вида профессиональной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557776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509120"/>
            <a:ext cx="7543800" cy="91440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образовательный стандарт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совокупность обязательных требований к образованию определенного уровня и (или) к профессии, специальности и направлению подготовки, утвержденных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25439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комплекс основных характеристик образования (объем, содержание, планируемые результаты), организационно-педагогических условий и в случаях, предусмотренных настоящим Федеральным законом, форм аттестации,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а также оценочных и методических материалов</a:t>
            </a:r>
          </a:p>
        </p:txBody>
      </p:sp>
    </p:spTree>
    <p:extLst>
      <p:ext uri="{BB962C8B-B14F-4D97-AF65-F5344CB8AC3E}">
        <p14:creationId xmlns:p14="http://schemas.microsoft.com/office/powerpoint/2010/main" val="2059021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085184"/>
            <a:ext cx="7543800" cy="914400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Примерная основная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образовательная программа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учебно-методическая документация (примерный учебный план, примерный календарный учебный график, примерные рабочие программы учебных предметов, курсов, дисциплин (модулей), иных компонентов), определяющая рекомендуемые объем и содержание образования определенного уровня и (или) определенной направленности, планируемые результаты освоения образовательной программы, примерные условия образовательной деятельности, включая примерные расчеты нормативных затрат оказания государственных услуг по реализации образовательной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624132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77072"/>
            <a:ext cx="7543800" cy="91440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11)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вид образования, который направлен на развитие личности и приобретение в процессе освоения основных общеобразовательных программ знаний, умений, навыков и формирование компетенции, необходимых для жизни человека в обществе, осознанного выбора профессии и получения профессионального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997316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47</TotalTime>
  <Words>927</Words>
  <Application>Microsoft Office PowerPoint</Application>
  <PresentationFormat>Экран (4:3)</PresentationFormat>
  <Paragraphs>26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Базовая</vt:lpstr>
      <vt:lpstr>Федеральный закон от 29.12.2012г. № 273 – ФЗ «Об образовании в Российской Федерации».   ст. 2. Основные понятия.</vt:lpstr>
      <vt:lpstr>  1) образование - единый целенаправленный процесс воспитания и обучения, являющийся общественно значимым благом и осуществляемый в интересах человека, семьи, общества и государства, а также совокупность приобретаемых знаний, умений, навыков, ценностных установок, опыта деятельности и компетенции определенных объема и сложности в целях интеллектуального, духовно-нравственного, творческого, физического и (или) профессионального развития человека, удовлетворения его образовательных потребностей и интересов</vt:lpstr>
      <vt:lpstr>2) воспитание - деятельность, направленная на развитие личности, создание условий для самоопределения и социализации обучающегося на основе социокультурных, духовно-нравственных ценностей и принятых в обществе правил и норм поведения в интересах человека, семьи, общества и государства</vt:lpstr>
      <vt:lpstr>3) обучение - целенаправленный процесс организации деятельности обучающихся по овладению знаниями, умениями, навыками и компетенцией, приобретению опыта деятельности, развитию способностей, приобретению опыта применения знаний в повседневной жизни и формированию у обучающихся мотивации получения образования в течение всей жизни</vt:lpstr>
      <vt:lpstr>5) квалификация - уровень знаний, умений, навыков и компетенции, характеризующий подготовленность к выполнению определенного вида профессиональной деятельности</vt:lpstr>
      <vt:lpstr>6) федеральный государственный образовательный стандарт - совокупность обязательных требований к образованию определенного уровня и (или) к профессии, специальности и направлению подготовки, утвержденных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</vt:lpstr>
      <vt:lpstr>9) образовательная программа - комплекс основных характеристик образования (объем, содержание, планируемые результаты), организационно-педагогических условий и в случаях, предусмотренных настоящим Федеральным законом, форм аттестации,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а также оценочных и методических материалов</vt:lpstr>
      <vt:lpstr>10) Примерная основная образовательная программа - учебно-методическая документация (примерный учебный план, примерный календарный учебный график, примерные рабочие программы учебных предметов, курсов, дисциплин (модулей), иных компонентов), определяющая рекомендуемые объем и содержание образования определенного уровня и (или) определенной направленности, планируемые результаты освоения образовательной программы, примерные условия образовательной деятельности, включая примерные расчеты нормативных затрат оказания государственных услуг по реализации образовательной программы</vt:lpstr>
      <vt:lpstr>11) общее образование - вид образования, который направлен на развитие личности и приобретение в процессе освоения основных общеобразовательных программ знаний, умений, навыков и формирование компетенции, необходимых для жизни человека в обществе, осознанного выбора профессии и получения профессионального образования</vt:lpstr>
      <vt:lpstr>14) дополнительное образование - вид образования, который направлен на всестороннее удовлетворение образовательных потребностей человека в интеллектуальном, духовно-нравственном, физическом и (или) профессиональном совершенствовании и не сопровождается повышением уровня образования</vt:lpstr>
      <vt:lpstr>17) образовательная деятельность - деятельность по реализации образовательных программ </vt:lpstr>
      <vt:lpstr>18) образовательная организация - некоммерческая организация, осуществляющая на основании лицензии образовательную деятельность в качестве основного вида деятельности в соответствии с целями, ради достижения которых такая организация создана</vt:lpstr>
      <vt:lpstr>21) педагогический работник - физическое лицо, которое состоит в трудовых, служебных отношениях с организацией, осуществляющей образовательную деятельность, и выполняет обязанности по обучению, воспитанию обучающихся и (или) организации образовательной деятельности</vt:lpstr>
      <vt:lpstr>22) учебный план - документ, который определяет перечень, трудоемкость, последовательность и распределение по периодам обучения учебных предметов, курсов, дисциплин (модулей), практики, иных видов учебной деятельности и, если иное не установлено настоящим Федеральным законом, формы промежуточной аттестации обучающихся</vt:lpstr>
      <vt:lpstr>23) индивидуальный учебный план - учебный план, обеспечивающий освоение образовательной программы на основе индивидуализации ее содержания с учетом особенностей и образовательных потребностей конкретного обучающегося</vt:lpstr>
      <vt:lpstr>25) направленность (профиль) образования - ориентация образовательной программы на конкретные области знания и (или) виды деятельности, определяющая ее предметно-тематическое содержание, преобладающие виды учебной деятельности обучающегося и требования к результатам освоения образовательной программы</vt:lpstr>
      <vt:lpstr>26) средства обучения и воспитания - приборы, оборудование, включая спортивное оборудование и инвентарь, инструменты (в том числе музыкальные), учебно-наглядные пособия, компьютеры, информационно-телекоммуникационные сети, аппаратно-программные и аудиовизуальные средства, печатные и электронные образовательные и информационные ресурсы и иные материальные объекты, необходимые для организации образовательной деятельности</vt:lpstr>
      <vt:lpstr>27) инклюзивное образование -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</vt:lpstr>
      <vt:lpstr>28) адаптированная образовательная программа -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</vt:lpstr>
      <vt:lpstr>29) качество образования - комплексная характеристика образовательной деятельности и подготовки обучающегося, выражающая степень их соответствия федеральным государственным образовательным стандартам,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</vt:lpstr>
      <vt:lpstr>30) отношения в сфере образования - совокупность общественных отношений по реализации права граждан на образование, целью которых является освоение обучающимися содержания образовательных программ (образовательные отношения), и общественных отношений, которые связаны с образовательными отношениями и целью которых является создание условий для реализации прав граждан на образование</vt:lpstr>
      <vt:lpstr>31) участники образовательных отношений - обучающиеся, родители (законные представители) несовершеннолетних обучающихся, педагогические работники и их представители, организации, осуществляющие образовательную деятельность</vt:lpstr>
      <vt:lpstr>32) участники отношений в сфере образования - участники образовательных отношений и федеральные государственные органы, органы государственной власти субъектов Российской Федерации, органы местного самоуправления, работодатели и их объединения</vt:lpstr>
      <vt:lpstr>33) конфликт интересов педагогического работника - ситуация, при которой у педагогического работника при осуществлении им профессиональной деятельности возникает личная заинтересованность в получении материальной выгоды или иного преимущества и которая влияет или может повлиять на надлежащее исполнение педагогическим работником профессиональных обязанностей вследствие противоречия между его личной заинтересованностью и интересами обучающегося, родителей (законных представителей) несовершеннолетних обучающихся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закон от 29.12.2012г. № 273 – ФЗ «Об образовании в Российской Федерации».   ст. 2. Основные понятия.</dc:title>
  <dc:creator>Людмила</dc:creator>
  <cp:lastModifiedBy>Людмила</cp:lastModifiedBy>
  <cp:revision>5</cp:revision>
  <dcterms:created xsi:type="dcterms:W3CDTF">2013-02-19T17:51:39Z</dcterms:created>
  <dcterms:modified xsi:type="dcterms:W3CDTF">2013-02-19T18:39:21Z</dcterms:modified>
</cp:coreProperties>
</file>